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80" r:id="rId7"/>
    <p:sldId id="261" r:id="rId8"/>
    <p:sldId id="278" r:id="rId9"/>
    <p:sldId id="262" r:id="rId10"/>
    <p:sldId id="264" r:id="rId11"/>
    <p:sldId id="263" r:id="rId12"/>
    <p:sldId id="265" r:id="rId13"/>
    <p:sldId id="277" r:id="rId14"/>
    <p:sldId id="267" r:id="rId15"/>
    <p:sldId id="266" r:id="rId16"/>
    <p:sldId id="275" r:id="rId17"/>
    <p:sldId id="272" r:id="rId18"/>
    <p:sldId id="268" r:id="rId19"/>
    <p:sldId id="273" r:id="rId20"/>
    <p:sldId id="279" r:id="rId21"/>
    <p:sldId id="270" r:id="rId22"/>
    <p:sldId id="269" r:id="rId23"/>
    <p:sldId id="276" r:id="rId24"/>
    <p:sldId id="27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EE573E"/>
    <a:srgbClr val="DC31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75A1F25-4BBA-4FE1-BA44-B536D47B9F84}" type="datetimeFigureOut">
              <a:rPr lang="ru-RU" smtClean="0"/>
              <a:t>11.06.2020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A68AD134-90FA-44C6-A21D-A9BB037F318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История про короля Глагола и его свиты…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Страна МОРФОЛОГИЯ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7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имени ЧИСЛИТЕЛЬНОГО</a:t>
            </a:r>
            <a:endParaRPr lang="ru-RU" dirty="0"/>
          </a:p>
        </p:txBody>
      </p:sp>
      <p:pic>
        <p:nvPicPr>
          <p:cNvPr id="8194" name="Picture 2" descr="F:\дом числ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23287" cy="488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15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21" y="1930687"/>
            <a:ext cx="2736304" cy="43204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ИМЯ ЧИСЛИТЕЛЬНОЕ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Бывает </a:t>
            </a:r>
            <a:r>
              <a:rPr lang="ru-RU" sz="2800" b="1" dirty="0" smtClean="0">
                <a:solidFill>
                  <a:srgbClr val="FF0000"/>
                </a:solidFill>
              </a:rPr>
              <a:t>простое/состав-</a:t>
            </a:r>
            <a:r>
              <a:rPr lang="ru-RU" sz="2800" b="1" dirty="0" err="1" smtClean="0">
                <a:solidFill>
                  <a:srgbClr val="FF0000"/>
                </a:solidFill>
              </a:rPr>
              <a:t>ное</a:t>
            </a:r>
            <a:r>
              <a:rPr lang="ru-RU" sz="2800" b="1" dirty="0" smtClean="0">
                <a:solidFill>
                  <a:srgbClr val="FF0000"/>
                </a:solidFill>
              </a:rPr>
              <a:t>;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количествен-</a:t>
            </a:r>
            <a:r>
              <a:rPr lang="ru-RU" sz="2800" b="1" dirty="0" err="1" smtClean="0">
                <a:solidFill>
                  <a:srgbClr val="FF0000"/>
                </a:solidFill>
              </a:rPr>
              <a:t>ное</a:t>
            </a:r>
            <a:r>
              <a:rPr lang="ru-RU" sz="2800" b="1" dirty="0" smtClean="0">
                <a:solidFill>
                  <a:srgbClr val="FF0000"/>
                </a:solidFill>
              </a:rPr>
              <a:t>/порядковое; целое, дробное, собирательное – если количественное;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B0F0"/>
                </a:solidFill>
              </a:rPr>
              <a:t>имеет падеж, число, род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7170" name="Picture 2" descr="F:\числитель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60649"/>
            <a:ext cx="6096319" cy="45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53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3715518" cy="622473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МЕСТОИМЕНИЕ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Имеет 9 разрядов: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личные,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возвратное,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определенное,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неопределенное</a:t>
            </a:r>
            <a:r>
              <a:rPr lang="ru-RU" sz="2800" b="1" dirty="0" smtClean="0">
                <a:solidFill>
                  <a:srgbClr val="FF0000"/>
                </a:solidFill>
              </a:rPr>
              <a:t>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отрицательное,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вопросительное, относительное,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определительное,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притяжательное; имеет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лицо (я, ты, он(</a:t>
            </a:r>
            <a:r>
              <a:rPr lang="ru-RU" sz="2800" b="1" dirty="0" err="1" smtClean="0">
                <a:solidFill>
                  <a:srgbClr val="FF0000"/>
                </a:solidFill>
              </a:rPr>
              <a:t>а,о</a:t>
            </a:r>
            <a:r>
              <a:rPr lang="ru-RU" sz="2800" b="1" dirty="0" smtClean="0">
                <a:solidFill>
                  <a:srgbClr val="FF0000"/>
                </a:solidFill>
              </a:rPr>
              <a:t>), мы, вы, они);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B0F0"/>
                </a:solidFill>
              </a:rPr>
              <a:t>падеж, число, </a:t>
            </a:r>
            <a:r>
              <a:rPr lang="ru-RU" sz="2800" b="1" dirty="0" smtClean="0">
                <a:solidFill>
                  <a:srgbClr val="00B0F0"/>
                </a:solidFill>
              </a:rPr>
              <a:t>род.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Синтаксическая роль: все члены предложения.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9218" name="Picture 2" descr="F:\местоим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6211"/>
            <a:ext cx="4914624" cy="6539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26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Болото Окефеноки, которое сильнее человека - 2012.07.07 15:20; Интересно; юмор приколы анектоды фото видео &quot; VNORE.NET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Болото Окефеноки, которое сильнее человека - 2012.07.07 15:20; Интересно; юмор приколы анектоды фото видео &quot; VNORE.NET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user\Desktop\1291644699_9ccac22a0ea64eaf979e2c111e1d50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168275"/>
            <a:ext cx="8962184" cy="608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92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6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 НАРЕЧИЕ</a:t>
            </a:r>
            <a:endParaRPr lang="ru-RU" dirty="0"/>
          </a:p>
        </p:txBody>
      </p:sp>
      <p:pic>
        <p:nvPicPr>
          <p:cNvPr id="11266" name="Picture 2" descr="F:\наречие-дом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02820"/>
            <a:ext cx="7228953" cy="573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2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47676"/>
            <a:ext cx="8180014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НАРЕЧИЕ.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Неизменяемое, имеет степени сравнения, разряды по значению.</a:t>
            </a:r>
            <a:endParaRPr lang="ru-RU" sz="3600" dirty="0"/>
          </a:p>
        </p:txBody>
      </p:sp>
      <p:pic>
        <p:nvPicPr>
          <p:cNvPr id="3074" name="Picture 2" descr="Итак. Ваша душа похожа на. ПовелительницуТы горда и надменна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14476"/>
            <a:ext cx="8543500" cy="533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67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корол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3" y="1947454"/>
            <a:ext cx="858458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88640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C000"/>
                </a:solidFill>
              </a:rPr>
              <a:t>КАТЕГОРИЯ </a:t>
            </a:r>
            <a:r>
              <a:rPr lang="ru-RU" sz="3600" b="1" dirty="0" smtClean="0">
                <a:solidFill>
                  <a:srgbClr val="FFC000"/>
                </a:solidFill>
              </a:rPr>
              <a:t>    СОСТОЯНИЯ. </a:t>
            </a:r>
            <a:r>
              <a:rPr lang="ru-RU" sz="2400" b="1" dirty="0" smtClean="0">
                <a:solidFill>
                  <a:srgbClr val="FFC000"/>
                </a:solidFill>
              </a:rPr>
              <a:t>Брат Наречие.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НЕИЗМЕНЯЕМ</a:t>
            </a:r>
            <a:r>
              <a:rPr lang="ru-RU" sz="3600" b="1" dirty="0" smtClean="0"/>
              <a:t>. Имеет разряды по значению и степени сравнения.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9134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8540054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КАТЕГОРИЯ   СОСТОЯНИЯ.</a:t>
            </a:r>
            <a:br>
              <a:rPr lang="ru-RU" sz="3200" dirty="0" smtClean="0"/>
            </a:br>
            <a:r>
              <a:rPr lang="ru-RU" sz="2800" dirty="0" smtClean="0"/>
              <a:t>Любит управлять состоянием природы или людей…</a:t>
            </a:r>
            <a:endParaRPr lang="ru-RU" sz="2800" dirty="0"/>
          </a:p>
        </p:txBody>
      </p:sp>
      <p:pic>
        <p:nvPicPr>
          <p:cNvPr id="1026" name="Picture 2" descr="King Archeon Malthis (Power Rangers Evolution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268760"/>
            <a:ext cx="8124241" cy="540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0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наречие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3447"/>
            <a:ext cx="8283766" cy="621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43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700808"/>
            <a:ext cx="2304256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/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Бывает 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err="1" smtClean="0">
                <a:solidFill>
                  <a:srgbClr val="FF0000"/>
                </a:solidFill>
              </a:rPr>
              <a:t>совер-шенный</a:t>
            </a:r>
            <a:r>
              <a:rPr lang="ru-RU" sz="3100" b="1" dirty="0" smtClean="0">
                <a:solidFill>
                  <a:srgbClr val="FF0000"/>
                </a:solidFill>
              </a:rPr>
              <a:t> /</a:t>
            </a:r>
            <a:r>
              <a:rPr lang="ru-RU" sz="3100" b="1" dirty="0" err="1" smtClean="0">
                <a:solidFill>
                  <a:srgbClr val="FF0000"/>
                </a:solidFill>
              </a:rPr>
              <a:t>несовер-шенный</a:t>
            </a:r>
            <a:r>
              <a:rPr lang="ru-RU" sz="3100" b="1" dirty="0" smtClean="0">
                <a:solidFill>
                  <a:srgbClr val="FF0000"/>
                </a:solidFill>
              </a:rPr>
              <a:t>, возвратный/невозврат-</a:t>
            </a:r>
            <a:r>
              <a:rPr lang="ru-RU" sz="3100" b="1" dirty="0" err="1" smtClean="0">
                <a:solidFill>
                  <a:srgbClr val="FF0000"/>
                </a:solidFill>
              </a:rPr>
              <a:t>ный</a:t>
            </a:r>
            <a:r>
              <a:rPr lang="ru-RU" sz="3100" b="1" dirty="0" smtClean="0">
                <a:solidFill>
                  <a:srgbClr val="FF0000"/>
                </a:solidFill>
              </a:rPr>
              <a:t>.</a:t>
            </a:r>
            <a:r>
              <a:rPr lang="ru-RU" sz="3100" b="1" dirty="0" smtClean="0">
                <a:solidFill>
                  <a:srgbClr val="FFC000"/>
                </a:solidFill>
              </a:rPr>
              <a:t/>
            </a:r>
            <a:br>
              <a:rPr lang="ru-RU" sz="3100" b="1" dirty="0" smtClean="0">
                <a:solidFill>
                  <a:srgbClr val="FFC000"/>
                </a:solidFill>
              </a:rPr>
            </a:br>
            <a:endParaRPr lang="ru-RU" sz="3100" b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Merlin Movie Download - JoBSPapa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6566250" cy="492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5414048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Сын Наречие и Глагол –</a:t>
            </a:r>
            <a:br>
              <a:rPr lang="ru-RU" sz="3600" b="1" dirty="0"/>
            </a:br>
            <a:r>
              <a:rPr lang="ru-RU" sz="3600" b="1" dirty="0">
                <a:solidFill>
                  <a:srgbClr val="FFC000"/>
                </a:solidFill>
              </a:rPr>
              <a:t>ДЕЕПРИЧАСТИЕ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3506"/>
            <a:ext cx="2987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Неизменяем.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8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476672"/>
            <a:ext cx="768096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 Короля Глагола…</a:t>
            </a:r>
            <a:endParaRPr lang="ru-RU" dirty="0"/>
          </a:p>
        </p:txBody>
      </p:sp>
      <p:pic>
        <p:nvPicPr>
          <p:cNvPr id="1026" name="Picture 2" descr="F:\дом кор-гл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6" y="1196752"/>
            <a:ext cx="788996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44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8540054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 правительницей Прилагательное все жили счастливо…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Гость\Desktop\57571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9036"/>
            <a:ext cx="9144000" cy="560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60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4115071" cy="6193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C000"/>
                </a:solidFill>
              </a:rPr>
              <a:t>ПРИЧАСТИЕ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Бывает </a:t>
            </a:r>
            <a:r>
              <a:rPr lang="ru-RU" sz="3600" b="1" dirty="0" smtClean="0">
                <a:solidFill>
                  <a:srgbClr val="FF0000"/>
                </a:solidFill>
              </a:rPr>
              <a:t>действительное и страдательное;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имеет 2 времени: прошедшее и настоящее;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совершенный/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несовершенный вид; </a:t>
            </a:r>
            <a:r>
              <a:rPr lang="ru-RU" sz="3600" b="1" dirty="0" smtClean="0">
                <a:solidFill>
                  <a:srgbClr val="00B0F0"/>
                </a:solidFill>
              </a:rPr>
              <a:t>полная/краткая </a:t>
            </a:r>
            <a:r>
              <a:rPr lang="ru-RU" sz="3600" b="1" dirty="0">
                <a:solidFill>
                  <a:srgbClr val="00B0F0"/>
                </a:solidFill>
              </a:rPr>
              <a:t>форма; </a:t>
            </a:r>
            <a:r>
              <a:rPr lang="ru-RU" sz="3600" b="1" dirty="0" smtClean="0">
                <a:solidFill>
                  <a:srgbClr val="00B0F0"/>
                </a:solidFill>
              </a:rPr>
              <a:t>падеж,</a:t>
            </a:r>
            <a:r>
              <a:rPr lang="ru-RU" sz="3600" b="1" dirty="0">
                <a:solidFill>
                  <a:srgbClr val="00B0F0"/>
                </a:solidFill>
              </a:rPr>
              <a:t> число</a:t>
            </a:r>
            <a:r>
              <a:rPr lang="ru-RU" sz="3600" b="1" dirty="0" smtClean="0">
                <a:solidFill>
                  <a:srgbClr val="00B0F0"/>
                </a:solidFill>
              </a:rPr>
              <a:t>,</a:t>
            </a:r>
            <a:r>
              <a:rPr lang="ru-RU" sz="3600" b="1" dirty="0">
                <a:solidFill>
                  <a:srgbClr val="00B0F0"/>
                </a:solidFill>
              </a:rPr>
              <a:t> род.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F:\причастие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53"/>
          <a:stretch/>
        </p:blipFill>
        <p:spPr bwMode="auto">
          <a:xfrm>
            <a:off x="4572000" y="116632"/>
            <a:ext cx="4383409" cy="663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9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Сын Прилагательное и Глагол - </a:t>
            </a:r>
            <a:r>
              <a:rPr lang="ru-RU" b="1" dirty="0">
                <a:solidFill>
                  <a:srgbClr val="FFC000"/>
                </a:solidFill>
              </a:rPr>
              <a:t>П</a:t>
            </a:r>
            <a:r>
              <a:rPr lang="ru-RU" b="1" dirty="0" smtClean="0">
                <a:solidFill>
                  <a:srgbClr val="FFC000"/>
                </a:solidFill>
              </a:rPr>
              <a:t>ричастие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13314" name="Picture 2" descr="F:\деепричаст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564463" cy="508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78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деепри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39"/>
            <a:ext cx="8784976" cy="6588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44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стр. Морфолог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2100"/>
            <a:ext cx="5224616" cy="667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8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Молодой Король Глагол был бесстрашен…</a:t>
            </a:r>
            <a:endParaRPr lang="ru-RU" dirty="0"/>
          </a:p>
        </p:txBody>
      </p:sp>
      <p:pic>
        <p:nvPicPr>
          <p:cNvPr id="3074" name="Picture 2" descr="F:\король-глаго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806489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99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6632"/>
            <a:ext cx="3384376" cy="61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ГЛАГОЛ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бывает </a:t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совершенного и несовершенного вида;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имеет 2 спряжения; переходный и непереходный; </a:t>
            </a:r>
            <a:r>
              <a:rPr lang="ru-RU" sz="2800" b="1" dirty="0" smtClean="0">
                <a:solidFill>
                  <a:srgbClr val="00B0F0"/>
                </a:solidFill>
              </a:rPr>
              <a:t>имеет 3 наклонения: изъявительное, повелительное, условное</a:t>
            </a:r>
            <a:r>
              <a:rPr lang="ru-RU" sz="2800" b="1" dirty="0">
                <a:solidFill>
                  <a:srgbClr val="00B0F0"/>
                </a:solidFill>
              </a:rPr>
              <a:t>; прошедшем, настоящем и будущем времени;</a:t>
            </a:r>
            <a:r>
              <a:rPr lang="ru-RU" sz="2800" b="1" dirty="0" smtClean="0">
                <a:solidFill>
                  <a:srgbClr val="00B0F0"/>
                </a:solidFill>
              </a:rPr>
              <a:t/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 род, лицо и число.</a:t>
            </a: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2050" name="Picture 2" descr="F:\кор-гл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439248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40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кор-гл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07" y="548680"/>
            <a:ext cx="873387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78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1112" y="589577"/>
            <a:ext cx="768096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Около озера жила графиня Имя Существительное вместе с внучкой Именем Прилагательным.</a:t>
            </a:r>
            <a:endParaRPr lang="ru-RU" dirty="0"/>
          </a:p>
        </p:txBody>
      </p:sp>
      <p:pic>
        <p:nvPicPr>
          <p:cNvPr id="2050" name="Picture 2" descr="C:\Users\Гость\Desktop\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069" y="1733537"/>
            <a:ext cx="6336704" cy="5110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434" y="1124744"/>
            <a:ext cx="4147566" cy="60087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/>
            </a:r>
            <a:br>
              <a:rPr lang="ru-RU" sz="3600" b="1" dirty="0" smtClean="0">
                <a:solidFill>
                  <a:srgbClr val="FFC000"/>
                </a:solidFill>
              </a:rPr>
            </a:br>
            <a:r>
              <a:rPr lang="ru-RU" sz="3600" b="1" dirty="0">
                <a:solidFill>
                  <a:srgbClr val="FFC000"/>
                </a:solidFill>
              </a:rPr>
              <a:t/>
            </a:r>
            <a:br>
              <a:rPr lang="ru-RU" sz="3600" b="1" dirty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/>
            </a:r>
            <a:br>
              <a:rPr lang="ru-RU" sz="3600" b="1" dirty="0" smtClean="0">
                <a:solidFill>
                  <a:srgbClr val="FFC000"/>
                </a:solidFill>
              </a:rPr>
            </a:br>
            <a:r>
              <a:rPr lang="ru-RU" sz="3600" b="1" dirty="0">
                <a:solidFill>
                  <a:srgbClr val="FFC000"/>
                </a:solidFill>
              </a:rPr>
              <a:t/>
            </a:r>
            <a:br>
              <a:rPr lang="ru-RU" sz="3600" b="1" dirty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/>
            </a:r>
            <a:br>
              <a:rPr lang="ru-RU" sz="3600" b="1" dirty="0" smtClean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>ИМЯ СУЩЕСТВИТЕЛЬНОЕ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Бывает :</a:t>
            </a:r>
            <a:br>
              <a:rPr lang="ru-RU" sz="3100" dirty="0" smtClean="0"/>
            </a:br>
            <a:r>
              <a:rPr lang="ru-RU" sz="3100" dirty="0" smtClean="0"/>
              <a:t>1. </a:t>
            </a:r>
            <a:r>
              <a:rPr lang="ru-RU" sz="3600" b="1" dirty="0" smtClean="0">
                <a:solidFill>
                  <a:srgbClr val="EE573E"/>
                </a:solidFill>
              </a:rPr>
              <a:t>собственное/</a:t>
            </a:r>
            <a:br>
              <a:rPr lang="ru-RU" sz="3600" b="1" dirty="0" smtClean="0">
                <a:solidFill>
                  <a:srgbClr val="EE573E"/>
                </a:solidFill>
              </a:rPr>
            </a:br>
            <a:r>
              <a:rPr lang="ru-RU" sz="3600" b="1" dirty="0" smtClean="0">
                <a:solidFill>
                  <a:srgbClr val="EE573E"/>
                </a:solidFill>
              </a:rPr>
              <a:t>нарицательное;</a:t>
            </a:r>
            <a:br>
              <a:rPr lang="ru-RU" sz="3600" b="1" dirty="0" smtClean="0">
                <a:solidFill>
                  <a:srgbClr val="EE573E"/>
                </a:solidFill>
              </a:rPr>
            </a:br>
            <a:r>
              <a:rPr lang="ru-RU" sz="3600" b="1" dirty="0" smtClean="0"/>
              <a:t>2. </a:t>
            </a:r>
            <a:r>
              <a:rPr lang="ru-RU" sz="3600" b="1" dirty="0" smtClean="0">
                <a:solidFill>
                  <a:srgbClr val="EE573E"/>
                </a:solidFill>
              </a:rPr>
              <a:t>одушевленное/</a:t>
            </a:r>
            <a:br>
              <a:rPr lang="ru-RU" sz="3600" b="1" dirty="0" smtClean="0">
                <a:solidFill>
                  <a:srgbClr val="EE573E"/>
                </a:solidFill>
              </a:rPr>
            </a:br>
            <a:r>
              <a:rPr lang="ru-RU" sz="3600" b="1" dirty="0" smtClean="0">
                <a:solidFill>
                  <a:srgbClr val="EE573E"/>
                </a:solidFill>
              </a:rPr>
              <a:t>неодушевленное;</a:t>
            </a:r>
            <a:br>
              <a:rPr lang="ru-RU" sz="3600" b="1" dirty="0" smtClean="0">
                <a:solidFill>
                  <a:srgbClr val="EE573E"/>
                </a:solidFill>
              </a:rPr>
            </a:br>
            <a:r>
              <a:rPr lang="ru-RU" sz="3600" b="1" dirty="0" smtClean="0"/>
              <a:t>3. </a:t>
            </a:r>
            <a:r>
              <a:rPr lang="ru-RU" sz="3600" b="1" dirty="0" smtClean="0">
                <a:solidFill>
                  <a:srgbClr val="EE573E"/>
                </a:solidFill>
              </a:rPr>
              <a:t>имеет 3 склонения;</a:t>
            </a:r>
            <a:br>
              <a:rPr lang="ru-RU" sz="3600" b="1" dirty="0" smtClean="0">
                <a:solidFill>
                  <a:srgbClr val="EE573E"/>
                </a:solidFill>
              </a:rPr>
            </a:br>
            <a:r>
              <a:rPr lang="ru-RU" sz="3600" b="1" dirty="0" smtClean="0"/>
              <a:t>4. </a:t>
            </a:r>
            <a:r>
              <a:rPr lang="ru-RU" sz="3600" b="1" dirty="0" smtClean="0">
                <a:solidFill>
                  <a:srgbClr val="EE573E"/>
                </a:solidFill>
              </a:rPr>
              <a:t>3 рода;</a:t>
            </a:r>
            <a:r>
              <a:rPr lang="ru-RU" sz="3100" dirty="0" smtClean="0">
                <a:solidFill>
                  <a:srgbClr val="EE573E"/>
                </a:solidFill>
              </a:rPr>
              <a:t/>
            </a:r>
            <a:br>
              <a:rPr lang="ru-RU" sz="3100" dirty="0" smtClean="0">
                <a:solidFill>
                  <a:srgbClr val="EE573E"/>
                </a:solidFill>
              </a:rPr>
            </a:br>
            <a:r>
              <a:rPr lang="ru-RU" sz="3600" b="1" dirty="0" smtClean="0">
                <a:solidFill>
                  <a:srgbClr val="00B0F0"/>
                </a:solidFill>
              </a:rPr>
              <a:t>падеж и число;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200" b="1" dirty="0" smtClean="0">
                <a:solidFill>
                  <a:srgbClr val="33CC33"/>
                </a:solidFill>
              </a:rPr>
              <a:t>Синтаксическая роль:</a:t>
            </a:r>
            <a:br>
              <a:rPr lang="ru-RU" sz="2200" b="1" dirty="0" smtClean="0">
                <a:solidFill>
                  <a:srgbClr val="33CC33"/>
                </a:solidFill>
              </a:rPr>
            </a:br>
            <a:r>
              <a:rPr lang="ru-RU" sz="2200" b="1" dirty="0" smtClean="0">
                <a:solidFill>
                  <a:srgbClr val="33CC33"/>
                </a:solidFill>
              </a:rPr>
              <a:t>подлежащее, сказуемое,</a:t>
            </a:r>
            <a:br>
              <a:rPr lang="ru-RU" sz="2200" b="1" dirty="0" smtClean="0">
                <a:solidFill>
                  <a:srgbClr val="33CC33"/>
                </a:solidFill>
              </a:rPr>
            </a:br>
            <a:r>
              <a:rPr lang="ru-RU" sz="2200" b="1" dirty="0" smtClean="0">
                <a:solidFill>
                  <a:srgbClr val="33CC33"/>
                </a:solidFill>
              </a:rPr>
              <a:t>дополнение, определение (несогласованное), обстоятельство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4" name="Picture 4" descr="F:\сущест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958"/>
            <a:ext cx="4392488" cy="660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4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8396038" cy="1066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Ходят слухи: графиня Существительное училась колдовству у Румпеля  </a:t>
            </a:r>
            <a:r>
              <a:rPr lang="ru-RU" sz="2800" dirty="0" err="1" smtClean="0"/>
              <a:t>Штильцхена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pic>
        <p:nvPicPr>
          <p:cNvPr id="1027" name="Picture 3" descr="C:\Users\Гость\Desktop\da8d329b02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450479"/>
            <a:ext cx="5133975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Гость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3345590" cy="363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4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95636"/>
            <a:ext cx="3427486" cy="58326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ИМЯ ПРИЛАГАТЕЛЬНОЕ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Бывает </a:t>
            </a:r>
            <a:r>
              <a:rPr lang="ru-RU" sz="3200" b="1" dirty="0" smtClean="0">
                <a:solidFill>
                  <a:srgbClr val="FF0000"/>
                </a:solidFill>
              </a:rPr>
              <a:t>качественное, относительное, притяжательное; </a:t>
            </a:r>
            <a:r>
              <a:rPr lang="ru-RU" sz="3200" b="1" dirty="0" smtClean="0">
                <a:solidFill>
                  <a:srgbClr val="33CC33"/>
                </a:solidFill>
              </a:rPr>
              <a:t>имеет степени </a:t>
            </a:r>
            <a:r>
              <a:rPr lang="ru-RU" sz="3200" b="1" dirty="0">
                <a:solidFill>
                  <a:srgbClr val="33CC33"/>
                </a:solidFill>
              </a:rPr>
              <a:t>сравнения; </a:t>
            </a:r>
            <a:r>
              <a:rPr lang="ru-RU" sz="3200" b="1" dirty="0" smtClean="0">
                <a:solidFill>
                  <a:srgbClr val="33CC33"/>
                </a:solidFill>
              </a:rPr>
              <a:t/>
            </a:r>
            <a:br>
              <a:rPr lang="ru-RU" sz="3200" b="1" dirty="0" smtClean="0">
                <a:solidFill>
                  <a:srgbClr val="33CC33"/>
                </a:solidFill>
              </a:rPr>
            </a:br>
            <a:r>
              <a:rPr lang="ru-RU" sz="3200" b="1" dirty="0" smtClean="0">
                <a:solidFill>
                  <a:srgbClr val="33CC33"/>
                </a:solidFill>
              </a:rPr>
              <a:t>краткую и полную форму (</a:t>
            </a:r>
            <a:r>
              <a:rPr lang="ru-RU" sz="3200" b="1" dirty="0">
                <a:solidFill>
                  <a:srgbClr val="33CC33"/>
                </a:solidFill>
              </a:rPr>
              <a:t>у качественных);</a:t>
            </a:r>
            <a:r>
              <a:rPr lang="ru-RU" sz="3200" b="1" dirty="0" smtClean="0">
                <a:solidFill>
                  <a:srgbClr val="00B0F0"/>
                </a:solidFill>
              </a:rPr>
              <a:t/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>род, число, падеж ( у всех)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6146" name="Picture 2" descr="F:\прила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6"/>
            <a:ext cx="4758769" cy="632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0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370</TotalTime>
  <Words>85</Words>
  <Application>Microsoft Office PowerPoint</Application>
  <PresentationFormat>Экран (4:3)</PresentationFormat>
  <Paragraphs>22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Mylar</vt:lpstr>
      <vt:lpstr>Страна МОРФОЛОГИЯ</vt:lpstr>
      <vt:lpstr>Дом Короля Глагола…</vt:lpstr>
      <vt:lpstr>Молодой Король Глагол был бесстрашен…</vt:lpstr>
      <vt:lpstr>ГЛАГОЛ  бывает  совершенного и несовершенного вида;  имеет 2 спряжения; переходный и непереходный; имеет 3 наклонения: изъявительное, повелительное, условное; прошедшем, настоящем и будущем времени;  род, лицо и число.</vt:lpstr>
      <vt:lpstr>Презентация PowerPoint</vt:lpstr>
      <vt:lpstr>Около озера жила графиня Имя Существительное вместе с внучкой Именем Прилагательным.</vt:lpstr>
      <vt:lpstr>     ИМЯ СУЩЕСТВИТЕЛЬНОЕ Бывает : 1. собственное/ нарицательное; 2. одушевленное/ неодушевленное; 3. имеет 3 склонения; 4. 3 рода; падеж и число; Синтаксическая роль: подлежащее, сказуемое, дополнение, определение (несогласованное), обстоятельство </vt:lpstr>
      <vt:lpstr>Ходят слухи: графиня Существительное училась колдовству у Румпеля  Штильцхена…</vt:lpstr>
      <vt:lpstr>ИМЯ ПРИЛАГАТЕЛЬНОЕ Бывает качественное, относительное, притяжательное; имеет степени сравнения;  краткую и полную форму (у качественных); род, число, падеж ( у всех)</vt:lpstr>
      <vt:lpstr>Дом имени ЧИСЛИТЕЛЬНОГО</vt:lpstr>
      <vt:lpstr>ИМЯ ЧИСЛИТЕЛЬНОЕ Бывает простое/состав-ное; количествен-ное/порядковое; целое, дробное, собирательное – если количественное; имеет падеж, число, род</vt:lpstr>
      <vt:lpstr>МЕСТОИМЕНИЕ Имеет 9 разрядов: личные,  возвратное, определенное, неопределенное, отрицательное, вопросительное, относительное, определительное, притяжательное; имеет лицо (я, ты, он(а,о), мы, вы, они); падеж, число, род. Синтаксическая роль: все члены предложения.</vt:lpstr>
      <vt:lpstr>Презентация PowerPoint</vt:lpstr>
      <vt:lpstr>ДОМ НАРЕЧИЕ</vt:lpstr>
      <vt:lpstr>НАРЕЧИЕ.  Неизменяемое, имеет степени сравнения, разряды по значению.</vt:lpstr>
      <vt:lpstr>Презентация PowerPoint</vt:lpstr>
      <vt:lpstr>КАТЕГОРИЯ   СОСТОЯНИЯ. Любит управлять состоянием природы или людей…</vt:lpstr>
      <vt:lpstr>Презентация PowerPoint</vt:lpstr>
      <vt:lpstr> Бывает  совер-шенный /несовер-шенный, возвратный/невозврат-ный. </vt:lpstr>
      <vt:lpstr>С правительницей Прилагательное все жили счастливо…</vt:lpstr>
      <vt:lpstr> ПРИЧАСТИЕ Бывает действительное и страдательное; имеет 2 времени: прошедшее и настоящее; совершенный/ несовершенный вид; полная/краткая форма; падеж, число, род.  </vt:lpstr>
      <vt:lpstr>Сын Прилагательное и Глагол - Причастие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МОРФОЛОГИЯ</dc:title>
  <dc:creator>user</dc:creator>
  <cp:lastModifiedBy>User</cp:lastModifiedBy>
  <cp:revision>45</cp:revision>
  <dcterms:created xsi:type="dcterms:W3CDTF">2013-10-24T20:31:39Z</dcterms:created>
  <dcterms:modified xsi:type="dcterms:W3CDTF">2020-06-11T11:42:19Z</dcterms:modified>
</cp:coreProperties>
</file>